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sv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image" Target="../media/image-3-8.png"/><Relationship Id="rId9" Type="http://schemas.openxmlformats.org/officeDocument/2006/relationships/image" Target="../media/image-3-9.sv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image" Target="../media/image-6-8.png"/><Relationship Id="rId9" Type="http://schemas.openxmlformats.org/officeDocument/2006/relationships/image" Target="../media/image-6-9.sv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1500" y="309481"/>
            <a:ext cx="4318635" cy="431863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5668342" y="1416323"/>
            <a:ext cx="2105025" cy="2105025"/>
          </a:xfrm>
          <a:prstGeom prst="ellipse">
            <a:avLst/>
          </a:prstGeom>
          <a:ln w="4763">
            <a:solidFill>
              <a:srgbClr val="14B9A5">
                <a:alpha val="20000"/>
              </a:srgbClr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457200" y="210443"/>
            <a:ext cx="895581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20" b="1" spc="72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CONTEXT.SE</a:t>
            </a:r>
            <a:endParaRPr lang="en-US" sz="720" dirty="0"/>
          </a:p>
        </p:txBody>
      </p:sp>
      <p:sp>
        <p:nvSpPr>
          <p:cNvPr id="7" name="Text 3"/>
          <p:cNvSpPr/>
          <p:nvPr/>
        </p:nvSpPr>
        <p:spPr>
          <a:xfrm>
            <a:off x="8483575" y="222052"/>
            <a:ext cx="321342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2026</a:t>
            </a:r>
            <a:endParaRPr lang="en-US" sz="650" dirty="0"/>
          </a:p>
        </p:txBody>
      </p:sp>
      <p:sp>
        <p:nvSpPr>
          <p:cNvPr id="8" name="Shape 4"/>
          <p:cNvSpPr/>
          <p:nvPr/>
        </p:nvSpPr>
        <p:spPr>
          <a:xfrm>
            <a:off x="731379" y="1618655"/>
            <a:ext cx="866775" cy="176212"/>
          </a:xfrm>
          <a:prstGeom prst="roundRect">
            <a:avLst>
              <a:gd name="adj" fmla="val 50000"/>
            </a:avLst>
          </a:prstGeom>
          <a:solidFill>
            <a:srgbClr val="14BAA7">
              <a:alpha val="10196"/>
            </a:srgbClr>
          </a:solidFill>
          <a:ln w="4763">
            <a:solidFill>
              <a:srgbClr val="14B7A7">
                <a:alpha val="25098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826666" y="1682948"/>
            <a:ext cx="47625" cy="47625"/>
          </a:xfrm>
          <a:prstGeom prst="ellipse">
            <a:avLst/>
          </a:prstGeom>
          <a:solidFill>
            <a:srgbClr val="14B8A6"/>
          </a:solidFill>
          <a:ln/>
        </p:spPr>
      </p:sp>
      <p:sp>
        <p:nvSpPr>
          <p:cNvPr id="10" name="Text 6"/>
          <p:cNvSpPr/>
          <p:nvPr/>
        </p:nvSpPr>
        <p:spPr>
          <a:xfrm>
            <a:off x="919014" y="1656680"/>
            <a:ext cx="814901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80" b="1" spc="46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 PREP LAYER</a:t>
            </a:r>
            <a:endParaRPr lang="en-US" sz="580" dirty="0"/>
          </a:p>
        </p:txBody>
      </p:sp>
      <p:sp>
        <p:nvSpPr>
          <p:cNvPr id="11" name="Text 7"/>
          <p:cNvSpPr/>
          <p:nvPr/>
        </p:nvSpPr>
        <p:spPr>
          <a:xfrm>
            <a:off x="731490" y="1867942"/>
            <a:ext cx="3701281" cy="7381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4460" b="1" spc="-201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Context.SE</a:t>
            </a:r>
            <a:endParaRPr lang="en-US" sz="4460" dirty="0"/>
          </a:p>
        </p:txBody>
      </p:sp>
      <p:sp>
        <p:nvSpPr>
          <p:cNvPr id="12" name="Text 8"/>
          <p:cNvSpPr/>
          <p:nvPr/>
        </p:nvSpPr>
        <p:spPr>
          <a:xfrm>
            <a:off x="731490" y="2660079"/>
            <a:ext cx="4130219" cy="400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2"/>
              </a:lnSpc>
              <a:buNone/>
            </a:pPr>
            <a:r>
              <a:rPr lang="en-US" sz="122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demo, personalized. Every question,</a:t>
            </a:r>
            <a:endParaRPr lang="en-US" sz="1220" dirty="0"/>
          </a:p>
          <a:p>
            <a:pPr algn="l" indent="0" marL="0">
              <a:lnSpc>
                <a:spcPts val="1652"/>
              </a:lnSpc>
              <a:buNone/>
            </a:pPr>
            <a:r>
              <a:rPr lang="en-US" sz="122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anticipated.</a:t>
            </a:r>
            <a:endParaRPr lang="en-US" sz="1220" dirty="0"/>
          </a:p>
        </p:txBody>
      </p:sp>
      <p:sp>
        <p:nvSpPr>
          <p:cNvPr id="13" name="Text 9"/>
          <p:cNvSpPr/>
          <p:nvPr/>
        </p:nvSpPr>
        <p:spPr>
          <a:xfrm>
            <a:off x="731490" y="3162002"/>
            <a:ext cx="2899708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648"/>
              </a:spcBef>
              <a:buNone/>
            </a:pPr>
            <a:r>
              <a:rPr lang="en-US" sz="79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prep layer for technical, demo-led selling.</a:t>
            </a:r>
            <a:endParaRPr lang="en-US" sz="790" dirty="0"/>
          </a:p>
        </p:txBody>
      </p:sp>
      <p:sp>
        <p:nvSpPr>
          <p:cNvPr id="14" name="Shape 10"/>
          <p:cNvSpPr/>
          <p:nvPr/>
        </p:nvSpPr>
        <p:spPr>
          <a:xfrm>
            <a:off x="731007" y="3504754"/>
            <a:ext cx="366712" cy="19050"/>
          </a:xfrm>
          <a:prstGeom prst="roundRect">
            <a:avLst>
              <a:gd name="adj" fmla="val 50000"/>
            </a:avLst>
          </a:prstGeom>
          <a:solidFill>
            <a:srgbClr val="14B8A6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736" y="668610"/>
            <a:ext cx="4024312" cy="360045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57200" y="4830812"/>
            <a:ext cx="835990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 pitch</a:t>
            </a:r>
            <a:endParaRPr lang="en-US" sz="610" dirty="0"/>
          </a:p>
        </p:txBody>
      </p:sp>
      <p:sp>
        <p:nvSpPr>
          <p:cNvPr id="17" name="Text 12"/>
          <p:cNvSpPr/>
          <p:nvPr/>
        </p:nvSpPr>
        <p:spPr>
          <a:xfrm>
            <a:off x="8437290" y="4830812"/>
            <a:ext cx="381513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/ 06</a:t>
            </a:r>
            <a:endParaRPr lang="en-US" sz="61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7200" y="4713833"/>
            <a:ext cx="8229600" cy="2238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490" y="416198"/>
            <a:ext cx="1386818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720" b="1" spc="108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01 / THE PROBLEM</a:t>
            </a:r>
            <a:endParaRPr lang="en-US" sz="720" dirty="0"/>
          </a:p>
        </p:txBody>
      </p:sp>
      <p:sp>
        <p:nvSpPr>
          <p:cNvPr id="5" name="Text 2"/>
          <p:cNvSpPr/>
          <p:nvPr/>
        </p:nvSpPr>
        <p:spPr>
          <a:xfrm>
            <a:off x="731490" y="578048"/>
            <a:ext cx="6053085" cy="476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880" b="1" spc="-101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meeting moved up. The</a:t>
            </a:r>
            <a:endParaRPr lang="en-US" sz="2880" dirty="0"/>
          </a:p>
        </p:txBody>
      </p:sp>
      <p:sp>
        <p:nvSpPr>
          <p:cNvPr id="6" name="Text 3"/>
          <p:cNvSpPr/>
          <p:nvPr/>
        </p:nvSpPr>
        <p:spPr>
          <a:xfrm>
            <a:off x="731490" y="962025"/>
            <a:ext cx="2511110" cy="476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880" b="1" spc="-101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prep didn't.</a:t>
            </a:r>
            <a:endParaRPr lang="en-US" sz="2880" dirty="0"/>
          </a:p>
        </p:txBody>
      </p:sp>
      <p:sp>
        <p:nvSpPr>
          <p:cNvPr id="7" name="Text 4"/>
          <p:cNvSpPr/>
          <p:nvPr/>
        </p:nvSpPr>
        <p:spPr>
          <a:xfrm>
            <a:off x="7704013" y="472380"/>
            <a:ext cx="97819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Context.SE / 2026</a:t>
            </a:r>
            <a:endParaRPr lang="en-US" sz="650" dirty="0"/>
          </a:p>
        </p:txBody>
      </p:sp>
      <p:sp>
        <p:nvSpPr>
          <p:cNvPr id="8" name="Shape 5"/>
          <p:cNvSpPr/>
          <p:nvPr/>
        </p:nvSpPr>
        <p:spPr>
          <a:xfrm>
            <a:off x="457646" y="2165524"/>
            <a:ext cx="1462088" cy="1462088"/>
          </a:xfrm>
          <a:prstGeom prst="ellipse">
            <a:avLst/>
          </a:prstGeom>
          <a:ln w="4763">
            <a:solidFill>
              <a:srgbClr val="F5C869">
                <a:alpha val="2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490" y="1595512"/>
            <a:ext cx="2408084" cy="11191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770" b="1" spc="-406" kern="0" dirty="0">
                <a:solidFill>
                  <a:srgbClr val="F3C96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least</a:t>
            </a:r>
            <a:endParaRPr lang="en-US" sz="6770" dirty="0"/>
          </a:p>
        </p:txBody>
      </p:sp>
      <p:sp>
        <p:nvSpPr>
          <p:cNvPr id="10" name="Text 7"/>
          <p:cNvSpPr/>
          <p:nvPr/>
        </p:nvSpPr>
        <p:spPr>
          <a:xfrm>
            <a:off x="731490" y="2300288"/>
            <a:ext cx="2303026" cy="11191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770" b="1" spc="-406" kern="0" dirty="0">
                <a:solidFill>
                  <a:srgbClr val="F3C96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time</a:t>
            </a:r>
            <a:endParaRPr lang="en-US" sz="6770" dirty="0"/>
          </a:p>
        </p:txBody>
      </p:sp>
      <p:sp>
        <p:nvSpPr>
          <p:cNvPr id="11" name="Text 8"/>
          <p:cNvSpPr/>
          <p:nvPr/>
        </p:nvSpPr>
        <p:spPr>
          <a:xfrm>
            <a:off x="731490" y="3429819"/>
            <a:ext cx="3204820" cy="358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2"/>
              </a:lnSpc>
              <a:buNone/>
            </a:pPr>
            <a:r>
              <a:rPr lang="en-US" sz="108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prep that decides whether a deal</a:t>
            </a:r>
            <a:endParaRPr lang="en-US" sz="1080" dirty="0"/>
          </a:p>
          <a:p>
            <a:pPr algn="l" indent="0" marL="0">
              <a:lnSpc>
                <a:spcPts val="1512"/>
              </a:lnSpc>
              <a:buNone/>
            </a:pPr>
            <a:r>
              <a:rPr lang="en-US" sz="108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moves forward gets the least time.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731490" y="3994770"/>
            <a:ext cx="1071644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46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$7B</a:t>
            </a:r>
            <a:endParaRPr lang="en-US" sz="3460" dirty="0"/>
          </a:p>
        </p:txBody>
      </p:sp>
      <p:sp>
        <p:nvSpPr>
          <p:cNvPr id="13" name="Text 10"/>
          <p:cNvSpPr/>
          <p:nvPr/>
        </p:nvSpPr>
        <p:spPr>
          <a:xfrm>
            <a:off x="1603251" y="4233267"/>
            <a:ext cx="1138491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sales enablement</a:t>
            </a:r>
            <a:endParaRPr lang="en-US" sz="790" dirty="0"/>
          </a:p>
        </p:txBody>
      </p:sp>
      <p:sp>
        <p:nvSpPr>
          <p:cNvPr id="14" name="Text 11"/>
          <p:cNvSpPr/>
          <p:nvPr/>
        </p:nvSpPr>
        <p:spPr>
          <a:xfrm>
            <a:off x="1603251" y="4353967"/>
            <a:ext cx="865592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79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 today</a:t>
            </a:r>
            <a:endParaRPr lang="en-US" sz="790" dirty="0"/>
          </a:p>
        </p:txBody>
      </p:sp>
      <p:sp>
        <p:nvSpPr>
          <p:cNvPr id="15" name="Text 12"/>
          <p:cNvSpPr/>
          <p:nvPr/>
        </p:nvSpPr>
        <p:spPr>
          <a:xfrm>
            <a:off x="2526432" y="4214589"/>
            <a:ext cx="256334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44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→</a:t>
            </a:r>
            <a:endParaRPr lang="en-US" sz="1440" dirty="0"/>
          </a:p>
        </p:txBody>
      </p:sp>
      <p:sp>
        <p:nvSpPr>
          <p:cNvPr id="16" name="Text 13"/>
          <p:cNvSpPr/>
          <p:nvPr/>
        </p:nvSpPr>
        <p:spPr>
          <a:xfrm>
            <a:off x="2771031" y="3994770"/>
            <a:ext cx="1779769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3460" b="1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$25B+</a:t>
            </a:r>
            <a:endParaRPr lang="en-US" sz="3460" dirty="0"/>
          </a:p>
        </p:txBody>
      </p:sp>
      <p:sp>
        <p:nvSpPr>
          <p:cNvPr id="17" name="Text 14"/>
          <p:cNvSpPr/>
          <p:nvPr/>
        </p:nvSpPr>
        <p:spPr>
          <a:xfrm>
            <a:off x="731490" y="4571554"/>
            <a:ext cx="1196824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486"/>
              </a:spcBef>
              <a:buNone/>
            </a:pPr>
            <a:r>
              <a:rPr lang="en-US" sz="6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headed past by 2034</a:t>
            </a:r>
            <a:endParaRPr lang="en-US" sz="680" dirty="0"/>
          </a:p>
        </p:txBody>
      </p:sp>
      <p:sp>
        <p:nvSpPr>
          <p:cNvPr id="18" name="Text 15"/>
          <p:cNvSpPr/>
          <p:nvPr/>
        </p:nvSpPr>
        <p:spPr>
          <a:xfrm>
            <a:off x="4977854" y="2706291"/>
            <a:ext cx="254496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239345" y="2693491"/>
            <a:ext cx="4142891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Reps walk in with a generic deck and a guess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4977854" y="3042940"/>
            <a:ext cx="293191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5269111" y="3030141"/>
            <a:ext cx="3933356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Technical buyers ask different questions —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5269111" y="3220269"/>
            <a:ext cx="3641787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the demo rarely adapts fast enough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119762" y="3651721"/>
            <a:ext cx="3604349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810"/>
              </a:spcBef>
              <a:buNone/>
            </a:pPr>
            <a:r>
              <a:rPr lang="en-US" sz="94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Our wedge: the personalization + rehearsal layer</a:t>
            </a:r>
            <a:endParaRPr lang="en-US" sz="940" dirty="0"/>
          </a:p>
        </p:txBody>
      </p:sp>
      <p:sp>
        <p:nvSpPr>
          <p:cNvPr id="24" name="Text 21"/>
          <p:cNvSpPr/>
          <p:nvPr/>
        </p:nvSpPr>
        <p:spPr>
          <a:xfrm>
            <a:off x="731490" y="4809381"/>
            <a:ext cx="835990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 pitch</a:t>
            </a:r>
            <a:endParaRPr lang="en-US" sz="610" dirty="0"/>
          </a:p>
        </p:txBody>
      </p:sp>
      <p:sp>
        <p:nvSpPr>
          <p:cNvPr id="25" name="Text 22"/>
          <p:cNvSpPr/>
          <p:nvPr/>
        </p:nvSpPr>
        <p:spPr>
          <a:xfrm>
            <a:off x="8147224" y="4809381"/>
            <a:ext cx="402022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/ 06</a:t>
            </a:r>
            <a:endParaRPr lang="en-US" sz="610" dirty="0"/>
          </a:p>
        </p:txBody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8264" y="3642010"/>
            <a:ext cx="3433762" cy="166688"/>
          </a:xfrm>
          <a:prstGeom prst="rect">
            <a:avLst/>
          </a:prstGeom>
        </p:spPr>
      </p:pic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044" y="4692402"/>
            <a:ext cx="7681912" cy="2238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490" y="416198"/>
            <a:ext cx="1463918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720" b="1" spc="108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02 / THE SOLUTION</a:t>
            </a:r>
            <a:endParaRPr lang="en-US" sz="720" dirty="0"/>
          </a:p>
        </p:txBody>
      </p:sp>
      <p:sp>
        <p:nvSpPr>
          <p:cNvPr id="5" name="Text 2"/>
          <p:cNvSpPr/>
          <p:nvPr/>
        </p:nvSpPr>
        <p:spPr>
          <a:xfrm>
            <a:off x="731490" y="573286"/>
            <a:ext cx="8983385" cy="476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880" b="1" spc="-101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One prospect URL. A complete prep loop.</a:t>
            </a:r>
            <a:endParaRPr lang="en-US" sz="2880" dirty="0"/>
          </a:p>
        </p:txBody>
      </p:sp>
      <p:sp>
        <p:nvSpPr>
          <p:cNvPr id="6" name="Text 3"/>
          <p:cNvSpPr/>
          <p:nvPr/>
        </p:nvSpPr>
        <p:spPr>
          <a:xfrm>
            <a:off x="7704013" y="472380"/>
            <a:ext cx="97819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Context.SE / 2026</a:t>
            </a:r>
            <a:endParaRPr lang="en-US" sz="650" dirty="0"/>
          </a:p>
        </p:txBody>
      </p:sp>
      <p:sp>
        <p:nvSpPr>
          <p:cNvPr id="7" name="Shape 4"/>
          <p:cNvSpPr/>
          <p:nvPr/>
        </p:nvSpPr>
        <p:spPr>
          <a:xfrm>
            <a:off x="731490" y="1314041"/>
            <a:ext cx="2438400" cy="2824163"/>
          </a:xfrm>
          <a:prstGeom prst="rect">
            <a:avLst/>
          </a:prstGeom>
          <a:solidFill>
            <a:srgbClr val="FFFFFF">
              <a:alpha val="3529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914326" y="1487909"/>
            <a:ext cx="205933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spc="96" kern="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680" dirty="0"/>
          </a:p>
        </p:txBody>
      </p:sp>
      <p:sp>
        <p:nvSpPr>
          <p:cNvPr id="9" name="Text 6"/>
          <p:cNvSpPr/>
          <p:nvPr/>
        </p:nvSpPr>
        <p:spPr>
          <a:xfrm>
            <a:off x="914326" y="1734294"/>
            <a:ext cx="1839166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Live company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914326" y="1945481"/>
            <a:ext cx="1194212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research</a:t>
            </a:r>
            <a:endParaRPr lang="en-US" sz="1580" dirty="0"/>
          </a:p>
        </p:txBody>
      </p:sp>
      <p:sp>
        <p:nvSpPr>
          <p:cNvPr id="11" name="Text 8"/>
          <p:cNvSpPr/>
          <p:nvPr/>
        </p:nvSpPr>
        <p:spPr>
          <a:xfrm>
            <a:off x="914326" y="3617863"/>
            <a:ext cx="2355265" cy="351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8"/>
              </a:lnSpc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Signals, brand, and context</a:t>
            </a:r>
            <a:endParaRPr lang="en-US" sz="1080" dirty="0"/>
          </a:p>
          <a:p>
            <a:pPr algn="l" indent="0" marL="0">
              <a:lnSpc>
                <a:spcPts val="1458"/>
              </a:lnSpc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the prospect URL.</a:t>
            </a:r>
            <a:endParaRPr lang="en-US" sz="1080" dirty="0"/>
          </a:p>
        </p:txBody>
      </p:sp>
      <p:sp>
        <p:nvSpPr>
          <p:cNvPr id="12" name="Shape 9"/>
          <p:cNvSpPr/>
          <p:nvPr/>
        </p:nvSpPr>
        <p:spPr>
          <a:xfrm>
            <a:off x="3352763" y="1314041"/>
            <a:ext cx="2438400" cy="2824163"/>
          </a:xfrm>
          <a:prstGeom prst="rect">
            <a:avLst/>
          </a:prstGeom>
          <a:solidFill>
            <a:srgbClr val="FFFFFF">
              <a:alpha val="3529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3535561" y="1487909"/>
            <a:ext cx="228860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spc="96" kern="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680" dirty="0"/>
          </a:p>
        </p:txBody>
      </p:sp>
      <p:sp>
        <p:nvSpPr>
          <p:cNvPr id="14" name="Text 11"/>
          <p:cNvSpPr/>
          <p:nvPr/>
        </p:nvSpPr>
        <p:spPr>
          <a:xfrm>
            <a:off x="3535561" y="1734294"/>
            <a:ext cx="2015230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personalized,</a:t>
            </a:r>
            <a:endParaRPr lang="en-US" sz="1580" dirty="0"/>
          </a:p>
        </p:txBody>
      </p:sp>
      <p:sp>
        <p:nvSpPr>
          <p:cNvPr id="15" name="Text 12"/>
          <p:cNvSpPr/>
          <p:nvPr/>
        </p:nvSpPr>
        <p:spPr>
          <a:xfrm>
            <a:off x="3535561" y="1945481"/>
            <a:ext cx="1945675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branded demo</a:t>
            </a:r>
            <a:endParaRPr lang="en-US" sz="1580" dirty="0"/>
          </a:p>
        </p:txBody>
      </p:sp>
      <p:sp>
        <p:nvSpPr>
          <p:cNvPr id="16" name="Text 13"/>
          <p:cNvSpPr/>
          <p:nvPr/>
        </p:nvSpPr>
        <p:spPr>
          <a:xfrm>
            <a:off x="3535561" y="3617863"/>
            <a:ext cx="2538100" cy="351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8"/>
              </a:lnSpc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Realistic data, shaped for the</a:t>
            </a:r>
            <a:endParaRPr lang="en-US" sz="1080" dirty="0"/>
          </a:p>
          <a:p>
            <a:pPr algn="l" indent="0" marL="0">
              <a:lnSpc>
                <a:spcPts val="1458"/>
              </a:lnSpc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meeting you are about to run.</a:t>
            </a:r>
            <a:endParaRPr lang="en-US" sz="1080" dirty="0"/>
          </a:p>
        </p:txBody>
      </p:sp>
      <p:sp>
        <p:nvSpPr>
          <p:cNvPr id="17" name="Shape 14"/>
          <p:cNvSpPr/>
          <p:nvPr/>
        </p:nvSpPr>
        <p:spPr>
          <a:xfrm>
            <a:off x="5974073" y="1314041"/>
            <a:ext cx="2438400" cy="2824163"/>
          </a:xfrm>
          <a:prstGeom prst="rect">
            <a:avLst/>
          </a:prstGeom>
          <a:solidFill>
            <a:srgbClr val="FFFFFF">
              <a:alpha val="3529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156871" y="1487909"/>
            <a:ext cx="229731" cy="1047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80" spc="96" kern="0" dirty="0">
                <a:solidFill>
                  <a:srgbClr val="F49B8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680" dirty="0"/>
          </a:p>
        </p:txBody>
      </p:sp>
      <p:sp>
        <p:nvSpPr>
          <p:cNvPr id="19" name="Text 16"/>
          <p:cNvSpPr/>
          <p:nvPr/>
        </p:nvSpPr>
        <p:spPr>
          <a:xfrm>
            <a:off x="6156871" y="1734294"/>
            <a:ext cx="2317730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Rehearsal against</a:t>
            </a:r>
            <a:endParaRPr lang="en-US" sz="1580" dirty="0"/>
          </a:p>
        </p:txBody>
      </p:sp>
      <p:sp>
        <p:nvSpPr>
          <p:cNvPr id="20" name="Text 17"/>
          <p:cNvSpPr/>
          <p:nvPr/>
        </p:nvSpPr>
        <p:spPr>
          <a:xfrm>
            <a:off x="6156871" y="1945481"/>
            <a:ext cx="2404311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8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buyer persona</a:t>
            </a:r>
            <a:endParaRPr lang="en-US" sz="1580" dirty="0"/>
          </a:p>
        </p:txBody>
      </p:sp>
      <p:sp>
        <p:nvSpPr>
          <p:cNvPr id="21" name="Text 18"/>
          <p:cNvSpPr/>
          <p:nvPr/>
        </p:nvSpPr>
        <p:spPr>
          <a:xfrm>
            <a:off x="6156871" y="3432721"/>
            <a:ext cx="2561027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conversation that pressure-tests</a:t>
            </a:r>
            <a:endParaRPr lang="en-US" sz="1080" dirty="0"/>
          </a:p>
        </p:txBody>
      </p:sp>
      <p:sp>
        <p:nvSpPr>
          <p:cNvPr id="22" name="Text 19"/>
          <p:cNvSpPr/>
          <p:nvPr/>
        </p:nvSpPr>
        <p:spPr>
          <a:xfrm>
            <a:off x="6507212" y="3617863"/>
            <a:ext cx="2041639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prep before the real</a:t>
            </a:r>
            <a:endParaRPr lang="en-US" sz="1080" dirty="0"/>
          </a:p>
        </p:txBody>
      </p:sp>
      <p:sp>
        <p:nvSpPr>
          <p:cNvPr id="23" name="Text 20"/>
          <p:cNvSpPr/>
          <p:nvPr/>
        </p:nvSpPr>
        <p:spPr>
          <a:xfrm>
            <a:off x="6156871" y="3803005"/>
            <a:ext cx="1253029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meeting does.</a:t>
            </a:r>
            <a:endParaRPr lang="en-US" sz="1080" dirty="0"/>
          </a:p>
        </p:txBody>
      </p:sp>
      <p:sp>
        <p:nvSpPr>
          <p:cNvPr id="24" name="Shape 21"/>
          <p:cNvSpPr/>
          <p:nvPr/>
        </p:nvSpPr>
        <p:spPr>
          <a:xfrm>
            <a:off x="731044" y="4394374"/>
            <a:ext cx="7681912" cy="338137"/>
          </a:xfrm>
          <a:prstGeom prst="rect">
            <a:avLst/>
          </a:prstGeom>
          <a:ln/>
        </p:spPr>
      </p:sp>
      <p:sp>
        <p:nvSpPr>
          <p:cNvPr id="25" name="Text 22"/>
          <p:cNvSpPr/>
          <p:nvPr/>
        </p:nvSpPr>
        <p:spPr>
          <a:xfrm>
            <a:off x="731490" y="4558605"/>
            <a:ext cx="6039155" cy="1666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80" dirty="0">
                <a:solidFill>
                  <a:srgbClr val="CBD5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Context.SE turns scattered context into a meeting you are ready to run.</a:t>
            </a:r>
            <a:endParaRPr lang="en-US" sz="1080" dirty="0"/>
          </a:p>
        </p:txBody>
      </p:sp>
      <p:sp>
        <p:nvSpPr>
          <p:cNvPr id="26" name="Text 23"/>
          <p:cNvSpPr/>
          <p:nvPr/>
        </p:nvSpPr>
        <p:spPr>
          <a:xfrm>
            <a:off x="8146628" y="4594175"/>
            <a:ext cx="402796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/ 06</a:t>
            </a:r>
            <a:endParaRPr lang="en-US" sz="610" dirty="0"/>
          </a:p>
        </p:txBody>
      </p:sp>
      <p:pic>
        <p:nvPicPr>
          <p:cNvPr id="2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490" y="1314041"/>
            <a:ext cx="2438400" cy="2824163"/>
          </a:xfrm>
          <a:prstGeom prst="rect">
            <a:avLst/>
          </a:prstGeom>
        </p:spPr>
      </p:pic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2763" y="1314041"/>
            <a:ext cx="2438400" cy="2824163"/>
          </a:xfrm>
          <a:prstGeom prst="rect">
            <a:avLst/>
          </a:prstGeom>
        </p:spPr>
      </p:pic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4073" y="1314041"/>
            <a:ext cx="2438400" cy="2824163"/>
          </a:xfrm>
          <a:prstGeom prst="rect">
            <a:avLst/>
          </a:prstGeom>
        </p:spPr>
      </p:pic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1044" y="4394374"/>
            <a:ext cx="7681912" cy="3381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35" y="364778"/>
            <a:ext cx="1155710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720" b="1" spc="108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03 / THE DEMO</a:t>
            </a:r>
            <a:endParaRPr lang="en-US" sz="720" dirty="0"/>
          </a:p>
        </p:txBody>
      </p:sp>
      <p:sp>
        <p:nvSpPr>
          <p:cNvPr id="5" name="Text 2"/>
          <p:cNvSpPr/>
          <p:nvPr/>
        </p:nvSpPr>
        <p:spPr>
          <a:xfrm>
            <a:off x="640035" y="531391"/>
            <a:ext cx="7489746" cy="4381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660" b="1" spc="-93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Research → build → rehearse → refine</a:t>
            </a:r>
            <a:endParaRPr lang="en-US" sz="2660" dirty="0"/>
          </a:p>
        </p:txBody>
      </p:sp>
      <p:sp>
        <p:nvSpPr>
          <p:cNvPr id="6" name="Text 3"/>
          <p:cNvSpPr/>
          <p:nvPr/>
        </p:nvSpPr>
        <p:spPr>
          <a:xfrm>
            <a:off x="7795468" y="420960"/>
            <a:ext cx="97819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Context.SE / 2026</a:t>
            </a:r>
            <a:endParaRPr lang="en-US" sz="6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03" y="1073654"/>
            <a:ext cx="3701415" cy="3701415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516335" y="1871886"/>
            <a:ext cx="2105025" cy="2105025"/>
          </a:xfrm>
          <a:prstGeom prst="ellipse">
            <a:avLst/>
          </a:prstGeom>
          <a:ln w="4763">
            <a:solidFill>
              <a:srgbClr val="14B7A7">
                <a:alpha val="25098"/>
              </a:srgbClr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35" y="1414686"/>
            <a:ext cx="3019425" cy="30194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54860" y="2182564"/>
            <a:ext cx="20264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850" dirty="0"/>
          </a:p>
        </p:txBody>
      </p:sp>
      <p:sp>
        <p:nvSpPr>
          <p:cNvPr id="11" name="Text 6"/>
          <p:cNvSpPr/>
          <p:nvPr/>
        </p:nvSpPr>
        <p:spPr>
          <a:xfrm>
            <a:off x="5158160" y="2182564"/>
            <a:ext cx="390094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Paste a prospect URL and watch relevant signals populate</a:t>
            </a:r>
            <a:endParaRPr lang="en-US" sz="850" dirty="0"/>
          </a:p>
        </p:txBody>
      </p:sp>
      <p:sp>
        <p:nvSpPr>
          <p:cNvPr id="12" name="Text 7"/>
          <p:cNvSpPr/>
          <p:nvPr/>
        </p:nvSpPr>
        <p:spPr>
          <a:xfrm>
            <a:off x="4954860" y="2425378"/>
            <a:ext cx="231085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850" dirty="0"/>
          </a:p>
        </p:txBody>
      </p:sp>
      <p:sp>
        <p:nvSpPr>
          <p:cNvPr id="13" name="Text 8"/>
          <p:cNvSpPr/>
          <p:nvPr/>
        </p:nvSpPr>
        <p:spPr>
          <a:xfrm>
            <a:off x="5180037" y="2425378"/>
            <a:ext cx="299006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Generate a branded demo with realistic data</a:t>
            </a:r>
            <a:endParaRPr lang="en-US" sz="850" dirty="0"/>
          </a:p>
        </p:txBody>
      </p:sp>
      <p:sp>
        <p:nvSpPr>
          <p:cNvPr id="14" name="Text 9"/>
          <p:cNvSpPr/>
          <p:nvPr/>
        </p:nvSpPr>
        <p:spPr>
          <a:xfrm>
            <a:off x="4954860" y="2668191"/>
            <a:ext cx="232246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850" dirty="0"/>
          </a:p>
        </p:txBody>
      </p:sp>
      <p:sp>
        <p:nvSpPr>
          <p:cNvPr id="15" name="Text 10"/>
          <p:cNvSpPr/>
          <p:nvPr/>
        </p:nvSpPr>
        <p:spPr>
          <a:xfrm>
            <a:off x="5180930" y="2668191"/>
            <a:ext cx="250337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a briefing doc for the meeting</a:t>
            </a:r>
            <a:endParaRPr lang="en-US" sz="850" dirty="0"/>
          </a:p>
        </p:txBody>
      </p:sp>
      <p:sp>
        <p:nvSpPr>
          <p:cNvPr id="16" name="Text 11"/>
          <p:cNvSpPr/>
          <p:nvPr/>
        </p:nvSpPr>
        <p:spPr>
          <a:xfrm>
            <a:off x="4954860" y="2911004"/>
            <a:ext cx="236213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850" dirty="0"/>
          </a:p>
        </p:txBody>
      </p:sp>
      <p:sp>
        <p:nvSpPr>
          <p:cNvPr id="17" name="Text 12"/>
          <p:cNvSpPr/>
          <p:nvPr/>
        </p:nvSpPr>
        <p:spPr>
          <a:xfrm>
            <a:off x="5183981" y="2911004"/>
            <a:ext cx="3207239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 the buyer persona you are about to meet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4954860" y="3153817"/>
            <a:ext cx="228764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5178251" y="3153817"/>
            <a:ext cx="4108646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Simulate the conversation and surface the questions they are</a:t>
            </a:r>
            <a:endParaRPr lang="en-US" sz="850" dirty="0"/>
          </a:p>
        </p:txBody>
      </p:sp>
      <p:sp>
        <p:nvSpPr>
          <p:cNvPr id="20" name="Text 15"/>
          <p:cNvSpPr/>
          <p:nvPr/>
        </p:nvSpPr>
        <p:spPr>
          <a:xfrm>
            <a:off x="5178251" y="3288655"/>
            <a:ext cx="831056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likely to ask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4954860" y="3531468"/>
            <a:ext cx="232537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5181154" y="3531468"/>
            <a:ext cx="2913251" cy="1285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Rewrite the brief and demo to answer them</a:t>
            </a:r>
            <a:endParaRPr lang="en-US" sz="850" dirty="0"/>
          </a:p>
        </p:txBody>
      </p:sp>
      <p:sp>
        <p:nvSpPr>
          <p:cNvPr id="23" name="Text 18"/>
          <p:cNvSpPr/>
          <p:nvPr/>
        </p:nvSpPr>
        <p:spPr>
          <a:xfrm>
            <a:off x="640035" y="4676477"/>
            <a:ext cx="1311555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loop, before the room</a:t>
            </a:r>
            <a:endParaRPr lang="en-US" sz="610" dirty="0"/>
          </a:p>
        </p:txBody>
      </p:sp>
      <p:sp>
        <p:nvSpPr>
          <p:cNvPr id="24" name="Text 19"/>
          <p:cNvSpPr/>
          <p:nvPr/>
        </p:nvSpPr>
        <p:spPr>
          <a:xfrm>
            <a:off x="8235851" y="4676477"/>
            <a:ext cx="405698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/ 06</a:t>
            </a:r>
            <a:endParaRPr lang="en-US" sz="61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556" y="4559498"/>
            <a:ext cx="7862887" cy="223838"/>
          </a:xfrm>
          <a:prstGeom prst="rect">
            <a:avLst/>
          </a:prstGeom>
        </p:spPr>
      </p:pic>
      <p:sp>
        <p:nvSpPr>
          <p:cNvPr id="26" name="Shape 20"/>
          <p:cNvSpPr/>
          <p:nvPr/>
        </p:nvSpPr>
        <p:spPr>
          <a:xfrm>
            <a:off x="915181" y="1391208"/>
            <a:ext cx="719137" cy="238125"/>
          </a:xfrm>
          <a:prstGeom prst="roundRect">
            <a:avLst>
              <a:gd name="adj" fmla="val 23040"/>
            </a:avLst>
          </a:prstGeom>
          <a:solidFill>
            <a:srgbClr val="10172A">
              <a:alpha val="90196"/>
            </a:srgbClr>
          </a:solidFill>
          <a:ln w="4763">
            <a:solidFill>
              <a:srgbClr val="14B9A5">
                <a:alpha val="40000"/>
              </a:srgbClr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1010469" y="1458069"/>
            <a:ext cx="744282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prospect URL</a:t>
            </a:r>
            <a:endParaRPr lang="en-US" sz="650" dirty="0"/>
          </a:p>
        </p:txBody>
      </p:sp>
      <p:sp>
        <p:nvSpPr>
          <p:cNvPr id="28" name="Shape 22"/>
          <p:cNvSpPr/>
          <p:nvPr/>
        </p:nvSpPr>
        <p:spPr>
          <a:xfrm>
            <a:off x="3652726" y="4116698"/>
            <a:ext cx="752475" cy="238125"/>
          </a:xfrm>
          <a:prstGeom prst="roundRect">
            <a:avLst>
              <a:gd name="adj" fmla="val 23040"/>
            </a:avLst>
          </a:prstGeom>
          <a:solidFill>
            <a:srgbClr val="10172A">
              <a:alpha val="90196"/>
            </a:srgbClr>
          </a:solidFill>
          <a:ln w="4763">
            <a:solidFill>
              <a:srgbClr val="F2C869">
                <a:alpha val="4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3747790" y="4183559"/>
            <a:ext cx="788201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buyer persona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1490" y="416198"/>
            <a:ext cx="1909204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720" b="1" spc="108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04 / THE LEARNING LOOP</a:t>
            </a:r>
            <a:endParaRPr lang="en-US" sz="720" dirty="0"/>
          </a:p>
        </p:txBody>
      </p:sp>
      <p:sp>
        <p:nvSpPr>
          <p:cNvPr id="5" name="Text 2"/>
          <p:cNvSpPr/>
          <p:nvPr/>
        </p:nvSpPr>
        <p:spPr>
          <a:xfrm>
            <a:off x="731490" y="582811"/>
            <a:ext cx="7504353" cy="4381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660" b="1" spc="-93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feedback loop gets smarter after</a:t>
            </a:r>
            <a:endParaRPr lang="en-US" sz="2660" dirty="0"/>
          </a:p>
        </p:txBody>
      </p:sp>
      <p:sp>
        <p:nvSpPr>
          <p:cNvPr id="6" name="Text 3"/>
          <p:cNvSpPr/>
          <p:nvPr/>
        </p:nvSpPr>
        <p:spPr>
          <a:xfrm>
            <a:off x="731490" y="938064"/>
            <a:ext cx="3045782" cy="4381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660" b="1" spc="-93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every meeting.</a:t>
            </a:r>
            <a:endParaRPr lang="en-US" sz="2660" dirty="0"/>
          </a:p>
        </p:txBody>
      </p:sp>
      <p:sp>
        <p:nvSpPr>
          <p:cNvPr id="7" name="Text 4"/>
          <p:cNvSpPr/>
          <p:nvPr/>
        </p:nvSpPr>
        <p:spPr>
          <a:xfrm>
            <a:off x="7704013" y="472380"/>
            <a:ext cx="97819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Context.SE / 2026</a:t>
            </a:r>
            <a:endParaRPr lang="en-US" sz="650" dirty="0"/>
          </a:p>
        </p:txBody>
      </p:sp>
      <p:sp>
        <p:nvSpPr>
          <p:cNvPr id="8" name="Text 5"/>
          <p:cNvSpPr/>
          <p:nvPr/>
        </p:nvSpPr>
        <p:spPr>
          <a:xfrm>
            <a:off x="731490" y="2096839"/>
            <a:ext cx="254496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992981" y="2096839"/>
            <a:ext cx="3826944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Feed meeting minutes back into the buyer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992981" y="2286967"/>
            <a:ext cx="789749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731490" y="2615952"/>
            <a:ext cx="293191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1022747" y="2615952"/>
            <a:ext cx="3986175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Capture the language, objections, priorities,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1022747" y="2806080"/>
            <a:ext cx="3299720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questions that actually came up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731490" y="3135064"/>
            <a:ext cx="294642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1023863" y="3135064"/>
            <a:ext cx="3245547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Continuously improve the feedback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1023863" y="3325192"/>
            <a:ext cx="2845631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Context.SE gives you next time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731490" y="3654177"/>
            <a:ext cx="300060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1028030" y="3654177"/>
            <a:ext cx="3951156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rehearsal makes the next demo more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1028030" y="3844305"/>
            <a:ext cx="777076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relevant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283101" y="1779761"/>
            <a:ext cx="2562225" cy="2562225"/>
          </a:xfrm>
          <a:prstGeom prst="ellipse">
            <a:avLst/>
          </a:prstGeom>
          <a:ln w="4763">
            <a:solidFill>
              <a:srgbClr val="14B9A5">
                <a:alpha val="2000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695020" y="2191680"/>
            <a:ext cx="1738312" cy="1738312"/>
          </a:xfrm>
          <a:prstGeom prst="ellipse">
            <a:avLst/>
          </a:prstGeom>
          <a:ln w="4763">
            <a:solidFill>
              <a:srgbClr val="F4C96A">
                <a:alpha val="34902"/>
              </a:srgbClr>
            </a:solidFill>
            <a:prstDash val="dash"/>
          </a:ln>
        </p:spPr>
      </p:sp>
      <p:sp>
        <p:nvSpPr>
          <p:cNvPr id="22" name="Shape 19"/>
          <p:cNvSpPr/>
          <p:nvPr/>
        </p:nvSpPr>
        <p:spPr>
          <a:xfrm>
            <a:off x="4808302" y="2055354"/>
            <a:ext cx="1095375" cy="762000"/>
          </a:xfrm>
          <a:prstGeom prst="rect">
            <a:avLst/>
          </a:prstGeom>
          <a:solidFill>
            <a:srgbClr val="14BAA7">
              <a:alpha val="10196"/>
            </a:srgbClr>
          </a:solidFill>
          <a:ln w="4763">
            <a:solidFill>
              <a:srgbClr val="14B9A5">
                <a:alpha val="4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921821" y="2173337"/>
            <a:ext cx="404344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80" spc="69" kern="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INPUT</a:t>
            </a:r>
            <a:endParaRPr lang="en-US" sz="580" dirty="0"/>
          </a:p>
        </p:txBody>
      </p:sp>
      <p:sp>
        <p:nvSpPr>
          <p:cNvPr id="24" name="Text 21"/>
          <p:cNvSpPr/>
          <p:nvPr/>
        </p:nvSpPr>
        <p:spPr>
          <a:xfrm>
            <a:off x="4921821" y="2334444"/>
            <a:ext cx="732383" cy="358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2"/>
              </a:lnSpc>
              <a:buNone/>
            </a:pPr>
            <a:r>
              <a:rPr lang="en-US" sz="101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meeting</a:t>
            </a:r>
            <a:endParaRPr lang="en-US" sz="1010" dirty="0"/>
          </a:p>
          <a:p>
            <a:pPr algn="l" indent="0" marL="0">
              <a:lnSpc>
                <a:spcPts val="1512"/>
              </a:lnSpc>
              <a:buNone/>
            </a:pPr>
            <a:r>
              <a:rPr lang="en-US" sz="101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minutes</a:t>
            </a:r>
            <a:endParaRPr lang="en-US" sz="1010" dirty="0"/>
          </a:p>
        </p:txBody>
      </p:sp>
      <p:sp>
        <p:nvSpPr>
          <p:cNvPr id="25" name="Shape 22"/>
          <p:cNvSpPr/>
          <p:nvPr/>
        </p:nvSpPr>
        <p:spPr>
          <a:xfrm>
            <a:off x="7224750" y="2055354"/>
            <a:ext cx="1095375" cy="762000"/>
          </a:xfrm>
          <a:prstGeom prst="rect">
            <a:avLst/>
          </a:prstGeom>
          <a:solidFill>
            <a:srgbClr val="F5C46C">
              <a:alpha val="10196"/>
            </a:srgbClr>
          </a:solidFill>
          <a:ln w="4763">
            <a:solidFill>
              <a:srgbClr val="F2C869">
                <a:alpha val="4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338268" y="2173337"/>
            <a:ext cx="452423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80" spc="69" kern="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</a:t>
            </a:r>
            <a:endParaRPr lang="en-US" sz="580" dirty="0"/>
          </a:p>
        </p:txBody>
      </p:sp>
      <p:sp>
        <p:nvSpPr>
          <p:cNvPr id="27" name="Text 24"/>
          <p:cNvSpPr/>
          <p:nvPr/>
        </p:nvSpPr>
        <p:spPr>
          <a:xfrm>
            <a:off x="7338268" y="2334444"/>
            <a:ext cx="724257" cy="358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2"/>
              </a:lnSpc>
              <a:buNone/>
            </a:pPr>
            <a:r>
              <a:rPr lang="en-US" sz="101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buyer</a:t>
            </a:r>
            <a:endParaRPr lang="en-US" sz="1010" dirty="0"/>
          </a:p>
          <a:p>
            <a:pPr algn="l" indent="0" marL="0">
              <a:lnSpc>
                <a:spcPts val="1512"/>
              </a:lnSpc>
              <a:buNone/>
            </a:pPr>
            <a:r>
              <a:rPr lang="en-US" sz="101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persona</a:t>
            </a:r>
            <a:endParaRPr lang="en-US" sz="1010" dirty="0"/>
          </a:p>
        </p:txBody>
      </p:sp>
      <p:sp>
        <p:nvSpPr>
          <p:cNvPr id="28" name="Shape 25"/>
          <p:cNvSpPr/>
          <p:nvPr/>
        </p:nvSpPr>
        <p:spPr>
          <a:xfrm>
            <a:off x="5968901" y="2465561"/>
            <a:ext cx="1190625" cy="1190625"/>
          </a:xfrm>
          <a:prstGeom prst="ellipse">
            <a:avLst/>
          </a:prstGeom>
          <a:solidFill>
            <a:srgbClr val="0F172A"/>
          </a:solidFill>
          <a:ln w="4763">
            <a:solidFill>
              <a:srgbClr val="14B7A7">
                <a:alpha val="60000"/>
              </a:srgbClr>
            </a:solidFill>
            <a:prstDash val="solid"/>
          </a:ln>
          <a:effectLst>
            <a:outerShdw sx="100000" sy="100000" kx="0" ky="0" algn="bl" rotWithShape="0" blurRad="457200" dist="50800" dir="16200000">
              <a:srgbClr val="14B8A6">
                <a:alpha val="14000"/>
              </a:srgbClr>
            </a:outerShdw>
          </a:effectLst>
        </p:spPr>
      </p:sp>
      <p:sp>
        <p:nvSpPr>
          <p:cNvPr id="29" name="Text 26"/>
          <p:cNvSpPr/>
          <p:nvPr/>
        </p:nvSpPr>
        <p:spPr>
          <a:xfrm>
            <a:off x="6159918" y="2778249"/>
            <a:ext cx="808516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80" b="1" spc="-63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better</a:t>
            </a:r>
            <a:endParaRPr lang="en-US" sz="1580" dirty="0"/>
          </a:p>
        </p:txBody>
      </p:sp>
      <p:sp>
        <p:nvSpPr>
          <p:cNvPr id="30" name="Text 27"/>
          <p:cNvSpPr/>
          <p:nvPr/>
        </p:nvSpPr>
        <p:spPr>
          <a:xfrm>
            <a:off x="5971461" y="3079924"/>
            <a:ext cx="1185505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80" b="1" spc="-63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feedback</a:t>
            </a:r>
            <a:endParaRPr lang="en-US" sz="1580" dirty="0"/>
          </a:p>
        </p:txBody>
      </p:sp>
      <p:sp>
        <p:nvSpPr>
          <p:cNvPr id="31" name="Text 28"/>
          <p:cNvSpPr/>
          <p:nvPr/>
        </p:nvSpPr>
        <p:spPr>
          <a:xfrm>
            <a:off x="4865545" y="3765320"/>
            <a:ext cx="2809838" cy="344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403"/>
              </a:lnSpc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Next meeting → sharper</a:t>
            </a:r>
            <a:endParaRPr lang="en-US" sz="1080" dirty="0"/>
          </a:p>
          <a:p>
            <a:pPr algn="ctr" indent="0" marL="0">
              <a:lnSpc>
                <a:spcPts val="1403"/>
              </a:lnSpc>
              <a:buNone/>
            </a:pPr>
            <a:r>
              <a:rPr lang="en-US" sz="108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questions → more relevant demo</a:t>
            </a:r>
            <a:endParaRPr lang="en-US" sz="1080" dirty="0"/>
          </a:p>
        </p:txBody>
      </p:sp>
      <p:sp>
        <p:nvSpPr>
          <p:cNvPr id="32" name="Shape 29"/>
          <p:cNvSpPr/>
          <p:nvPr/>
        </p:nvSpPr>
        <p:spPr>
          <a:xfrm>
            <a:off x="731044" y="4426409"/>
            <a:ext cx="7681912" cy="304800"/>
          </a:xfrm>
          <a:prstGeom prst="rect">
            <a:avLst/>
          </a:prstGeom>
          <a:ln/>
        </p:spPr>
      </p:sp>
      <p:sp>
        <p:nvSpPr>
          <p:cNvPr id="33" name="Text 30"/>
          <p:cNvSpPr/>
          <p:nvPr/>
        </p:nvSpPr>
        <p:spPr>
          <a:xfrm>
            <a:off x="731490" y="4542681"/>
            <a:ext cx="3951059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F3C96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demo that already knows what they’ll ask.</a:t>
            </a:r>
            <a:endParaRPr lang="en-US" sz="1040" dirty="0"/>
          </a:p>
        </p:txBody>
      </p:sp>
      <p:sp>
        <p:nvSpPr>
          <p:cNvPr id="34" name="Text 31"/>
          <p:cNvSpPr/>
          <p:nvPr/>
        </p:nvSpPr>
        <p:spPr>
          <a:xfrm>
            <a:off x="8148489" y="4583832"/>
            <a:ext cx="400377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/ 06</a:t>
            </a:r>
            <a:endParaRPr lang="en-US" sz="610" dirty="0"/>
          </a:p>
        </p:txBody>
      </p:sp>
      <p:pic>
        <p:nvPicPr>
          <p:cNvPr id="3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044" y="4426409"/>
            <a:ext cx="7681912" cy="304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5418" y="-463912"/>
            <a:ext cx="5122545" cy="512254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1490" y="416198"/>
            <a:ext cx="124238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Aft>
                <a:spcPts val="607"/>
              </a:spcAft>
              <a:buNone/>
            </a:pPr>
            <a:r>
              <a:rPr lang="en-US" sz="720" b="1" spc="108" kern="0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05 / THE VISION</a:t>
            </a:r>
            <a:endParaRPr lang="en-US" sz="720" dirty="0"/>
          </a:p>
        </p:txBody>
      </p:sp>
      <p:sp>
        <p:nvSpPr>
          <p:cNvPr id="6" name="Text 2"/>
          <p:cNvSpPr/>
          <p:nvPr/>
        </p:nvSpPr>
        <p:spPr>
          <a:xfrm>
            <a:off x="731490" y="573286"/>
            <a:ext cx="6229730" cy="476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880" b="1" spc="-115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context layer inside your</a:t>
            </a:r>
            <a:endParaRPr lang="en-US" sz="2880" dirty="0"/>
          </a:p>
        </p:txBody>
      </p:sp>
      <p:sp>
        <p:nvSpPr>
          <p:cNvPr id="7" name="Text 3"/>
          <p:cNvSpPr/>
          <p:nvPr/>
        </p:nvSpPr>
        <p:spPr>
          <a:xfrm>
            <a:off x="731490" y="953616"/>
            <a:ext cx="1172639" cy="476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880" b="1" spc="-115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CRM.</a:t>
            </a:r>
            <a:endParaRPr lang="en-US" sz="2880" dirty="0"/>
          </a:p>
        </p:txBody>
      </p:sp>
      <p:sp>
        <p:nvSpPr>
          <p:cNvPr id="8" name="Text 4"/>
          <p:cNvSpPr/>
          <p:nvPr/>
        </p:nvSpPr>
        <p:spPr>
          <a:xfrm>
            <a:off x="7704013" y="472380"/>
            <a:ext cx="97819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Context.SE / 2026</a:t>
            </a:r>
            <a:endParaRPr lang="en-US" sz="650" dirty="0"/>
          </a:p>
        </p:txBody>
      </p:sp>
      <p:sp>
        <p:nvSpPr>
          <p:cNvPr id="9" name="Text 5"/>
          <p:cNvSpPr/>
          <p:nvPr/>
        </p:nvSpPr>
        <p:spPr>
          <a:xfrm>
            <a:off x="731490" y="2230859"/>
            <a:ext cx="217542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940" dirty="0"/>
          </a:p>
        </p:txBody>
      </p:sp>
      <p:sp>
        <p:nvSpPr>
          <p:cNvPr id="10" name="Text 6"/>
          <p:cNvSpPr/>
          <p:nvPr/>
        </p:nvSpPr>
        <p:spPr>
          <a:xfrm>
            <a:off x="964555" y="2230859"/>
            <a:ext cx="3587517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a meeting moves, CRM context is already</a:t>
            </a:r>
            <a:endParaRPr lang="en-US" sz="940" dirty="0"/>
          </a:p>
        </p:txBody>
      </p:sp>
      <p:sp>
        <p:nvSpPr>
          <p:cNvPr id="11" name="Text 7"/>
          <p:cNvSpPr/>
          <p:nvPr/>
        </p:nvSpPr>
        <p:spPr>
          <a:xfrm>
            <a:off x="964555" y="2385343"/>
            <a:ext cx="711488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pre-imported</a:t>
            </a:r>
            <a:endParaRPr lang="en-US" sz="940" dirty="0"/>
          </a:p>
        </p:txBody>
      </p:sp>
      <p:sp>
        <p:nvSpPr>
          <p:cNvPr id="12" name="Text 8"/>
          <p:cNvSpPr/>
          <p:nvPr/>
        </p:nvSpPr>
        <p:spPr>
          <a:xfrm>
            <a:off x="731490" y="2660675"/>
            <a:ext cx="24888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940" dirty="0"/>
          </a:p>
        </p:txBody>
      </p:sp>
      <p:sp>
        <p:nvSpPr>
          <p:cNvPr id="13" name="Text 9"/>
          <p:cNvSpPr/>
          <p:nvPr/>
        </p:nvSpPr>
        <p:spPr>
          <a:xfrm>
            <a:off x="988665" y="2660675"/>
            <a:ext cx="3534021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Rehearse against every stakeholder in the room</a:t>
            </a:r>
            <a:endParaRPr lang="en-US" sz="940" dirty="0"/>
          </a:p>
        </p:txBody>
      </p:sp>
      <p:sp>
        <p:nvSpPr>
          <p:cNvPr id="14" name="Text 10"/>
          <p:cNvSpPr/>
          <p:nvPr/>
        </p:nvSpPr>
        <p:spPr>
          <a:xfrm>
            <a:off x="731490" y="2936007"/>
            <a:ext cx="250046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940" dirty="0"/>
          </a:p>
        </p:txBody>
      </p:sp>
      <p:sp>
        <p:nvSpPr>
          <p:cNvPr id="15" name="Text 11"/>
          <p:cNvSpPr/>
          <p:nvPr/>
        </p:nvSpPr>
        <p:spPr>
          <a:xfrm>
            <a:off x="989558" y="2936007"/>
            <a:ext cx="401674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 meeting minutes continuously sharpen each buyer</a:t>
            </a:r>
            <a:endParaRPr lang="en-US" sz="940" dirty="0"/>
          </a:p>
        </p:txBody>
      </p:sp>
      <p:sp>
        <p:nvSpPr>
          <p:cNvPr id="16" name="Text 12"/>
          <p:cNvSpPr/>
          <p:nvPr/>
        </p:nvSpPr>
        <p:spPr>
          <a:xfrm>
            <a:off x="989558" y="3090490"/>
            <a:ext cx="652187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</a:t>
            </a:r>
            <a:endParaRPr lang="en-US" sz="940" dirty="0"/>
          </a:p>
        </p:txBody>
      </p:sp>
      <p:sp>
        <p:nvSpPr>
          <p:cNvPr id="17" name="Text 13"/>
          <p:cNvSpPr/>
          <p:nvPr/>
        </p:nvSpPr>
        <p:spPr>
          <a:xfrm>
            <a:off x="731490" y="3365822"/>
            <a:ext cx="254496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F3C9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940" dirty="0"/>
          </a:p>
        </p:txBody>
      </p:sp>
      <p:sp>
        <p:nvSpPr>
          <p:cNvPr id="18" name="Text 14"/>
          <p:cNvSpPr/>
          <p:nvPr/>
        </p:nvSpPr>
        <p:spPr>
          <a:xfrm>
            <a:off x="992981" y="3365822"/>
            <a:ext cx="448312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one URL and one persona; grow into an always-on</a:t>
            </a:r>
            <a:endParaRPr lang="en-US" sz="940" dirty="0"/>
          </a:p>
        </p:txBody>
      </p:sp>
      <p:sp>
        <p:nvSpPr>
          <p:cNvPr id="19" name="Text 15"/>
          <p:cNvSpPr/>
          <p:nvPr/>
        </p:nvSpPr>
        <p:spPr>
          <a:xfrm>
            <a:off x="992981" y="3520306"/>
            <a:ext cx="1313297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40" dirty="0">
                <a:solidFill>
                  <a:srgbClr val="E2E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rehearsal partner</a:t>
            </a:r>
            <a:endParaRPr lang="en-US" sz="940" dirty="0"/>
          </a:p>
        </p:txBody>
      </p:sp>
      <p:sp>
        <p:nvSpPr>
          <p:cNvPr id="20" name="Shape 16"/>
          <p:cNvSpPr/>
          <p:nvPr/>
        </p:nvSpPr>
        <p:spPr>
          <a:xfrm>
            <a:off x="5537299" y="1759818"/>
            <a:ext cx="2376487" cy="2376487"/>
          </a:xfrm>
          <a:prstGeom prst="ellipse">
            <a:avLst/>
          </a:prstGeom>
          <a:ln w="4763">
            <a:solidFill>
              <a:srgbClr val="14B7A7">
                <a:alpha val="25098"/>
              </a:srgbClr>
            </a:solidFill>
            <a:prstDash val="solid"/>
          </a:ln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7280" y="1609799"/>
            <a:ext cx="2676525" cy="2676525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5582543" y="2271824"/>
            <a:ext cx="2286000" cy="1352550"/>
          </a:xfrm>
          <a:prstGeom prst="rect">
            <a:avLst/>
          </a:prstGeom>
          <a:solidFill>
            <a:srgbClr val="101D32">
              <a:alpha val="90196"/>
            </a:srgbClr>
          </a:solidFill>
          <a:ln w="4763">
            <a:solidFill>
              <a:srgbClr val="14B8A6">
                <a:alpha val="45098"/>
              </a:srgbClr>
            </a:solidFill>
            <a:prstDash val="solid"/>
          </a:ln>
          <a:effectLst>
            <a:outerShdw sx="100000" sy="100000" kx="0" ky="0" algn="bl" rotWithShape="0" blurRad="274320" dist="91440" dir="5400000">
              <a:srgbClr val="000000">
                <a:alpha val="30000"/>
              </a:srgbClr>
            </a:outerShdw>
          </a:effectLst>
        </p:spPr>
      </p:sp>
      <p:sp>
        <p:nvSpPr>
          <p:cNvPr id="23" name="Text 18"/>
          <p:cNvSpPr/>
          <p:nvPr/>
        </p:nvSpPr>
        <p:spPr>
          <a:xfrm>
            <a:off x="5724451" y="2424113"/>
            <a:ext cx="880876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80" spc="69" kern="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CRM CONTEXT</a:t>
            </a:r>
            <a:endParaRPr lang="en-US" sz="580" dirty="0"/>
          </a:p>
        </p:txBody>
      </p:sp>
      <p:sp>
        <p:nvSpPr>
          <p:cNvPr id="24" name="Text 19"/>
          <p:cNvSpPr/>
          <p:nvPr/>
        </p:nvSpPr>
        <p:spPr>
          <a:xfrm>
            <a:off x="7070452" y="2424113"/>
            <a:ext cx="910188" cy="90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80" spc="69" kern="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PRE-IMPORTED</a:t>
            </a:r>
            <a:endParaRPr lang="en-US" sz="580" dirty="0"/>
          </a:p>
        </p:txBody>
      </p:sp>
      <p:sp>
        <p:nvSpPr>
          <p:cNvPr id="25" name="Shape 20"/>
          <p:cNvSpPr/>
          <p:nvPr/>
        </p:nvSpPr>
        <p:spPr>
          <a:xfrm>
            <a:off x="5723297" y="2687464"/>
            <a:ext cx="966787" cy="361950"/>
          </a:xfrm>
          <a:prstGeom prst="rect">
            <a:avLst/>
          </a:prstGeom>
          <a:solidFill>
            <a:srgbClr val="FFFFFF">
              <a:alpha val="3922"/>
            </a:srgbClr>
          </a:solidFill>
          <a:ln w="4763">
            <a:solidFill>
              <a:srgbClr val="FFFFFF">
                <a:alpha val="10196"/>
              </a:srgbClr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5802362" y="2775868"/>
            <a:ext cx="383448" cy="76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2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meeting</a:t>
            </a:r>
            <a:endParaRPr lang="en-US" sz="520" dirty="0"/>
          </a:p>
        </p:txBody>
      </p:sp>
      <p:sp>
        <p:nvSpPr>
          <p:cNvPr id="27" name="Text 22"/>
          <p:cNvSpPr/>
          <p:nvPr/>
        </p:nvSpPr>
        <p:spPr>
          <a:xfrm>
            <a:off x="5802362" y="2905795"/>
            <a:ext cx="631388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284"/>
              </a:spcBef>
              <a:buNone/>
            </a:pPr>
            <a:r>
              <a:rPr lang="en-US" sz="72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moved up</a:t>
            </a:r>
            <a:endParaRPr lang="en-US" sz="720" dirty="0"/>
          </a:p>
        </p:txBody>
      </p:sp>
      <p:sp>
        <p:nvSpPr>
          <p:cNvPr id="28" name="Shape 23"/>
          <p:cNvSpPr/>
          <p:nvPr/>
        </p:nvSpPr>
        <p:spPr>
          <a:xfrm>
            <a:off x="6760964" y="2687464"/>
            <a:ext cx="966787" cy="361950"/>
          </a:xfrm>
          <a:prstGeom prst="rect">
            <a:avLst/>
          </a:prstGeom>
          <a:solidFill>
            <a:srgbClr val="FFFFFF">
              <a:alpha val="3922"/>
            </a:srgbClr>
          </a:solidFill>
          <a:ln w="4763">
            <a:solidFill>
              <a:srgbClr val="FFFFFF">
                <a:alpha val="10196"/>
              </a:srgbClr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839992" y="2775868"/>
            <a:ext cx="386544" cy="76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2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</a:t>
            </a:r>
            <a:endParaRPr lang="en-US" sz="520" dirty="0"/>
          </a:p>
        </p:txBody>
      </p:sp>
      <p:sp>
        <p:nvSpPr>
          <p:cNvPr id="30" name="Text 25"/>
          <p:cNvSpPr/>
          <p:nvPr/>
        </p:nvSpPr>
        <p:spPr>
          <a:xfrm>
            <a:off x="6839992" y="2905795"/>
            <a:ext cx="538907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284"/>
              </a:spcBef>
              <a:buNone/>
            </a:pPr>
            <a:r>
              <a:rPr lang="en-US" sz="720" b="1" dirty="0">
                <a:solidFill>
                  <a:srgbClr val="F3C96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evolving</a:t>
            </a:r>
            <a:endParaRPr lang="en-US" sz="720" dirty="0"/>
          </a:p>
        </p:txBody>
      </p:sp>
      <p:sp>
        <p:nvSpPr>
          <p:cNvPr id="31" name="Shape 26"/>
          <p:cNvSpPr/>
          <p:nvPr/>
        </p:nvSpPr>
        <p:spPr>
          <a:xfrm>
            <a:off x="5725418" y="3120628"/>
            <a:ext cx="2000250" cy="361950"/>
          </a:xfrm>
          <a:prstGeom prst="rect">
            <a:avLst/>
          </a:prstGeom>
          <a:solidFill>
            <a:srgbClr val="14BAA7">
              <a:alpha val="10196"/>
            </a:srgbClr>
          </a:solidFill>
          <a:ln w="4763">
            <a:solidFill>
              <a:srgbClr val="14B7A6">
                <a:alpha val="34902"/>
              </a:srgbClr>
            </a:solidFill>
            <a:prstDash val="solid"/>
          </a:ln>
        </p:spPr>
      </p:sp>
      <p:sp>
        <p:nvSpPr>
          <p:cNvPr id="32" name="Text 27"/>
          <p:cNvSpPr/>
          <p:nvPr/>
        </p:nvSpPr>
        <p:spPr>
          <a:xfrm>
            <a:off x="5802362" y="3209032"/>
            <a:ext cx="631969" cy="76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20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next rehearsal</a:t>
            </a:r>
            <a:endParaRPr lang="en-US" sz="520" dirty="0"/>
          </a:p>
        </p:txBody>
      </p:sp>
      <p:sp>
        <p:nvSpPr>
          <p:cNvPr id="33" name="Text 28"/>
          <p:cNvSpPr/>
          <p:nvPr/>
        </p:nvSpPr>
        <p:spPr>
          <a:xfrm>
            <a:off x="5802362" y="3338959"/>
            <a:ext cx="1113145" cy="11906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284"/>
              </a:spcBef>
              <a:buNone/>
            </a:pPr>
            <a:r>
              <a:rPr lang="en-US" sz="72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already in context</a:t>
            </a:r>
            <a:endParaRPr lang="en-US" sz="720" dirty="0"/>
          </a:p>
        </p:txBody>
      </p:sp>
      <p:sp>
        <p:nvSpPr>
          <p:cNvPr id="34" name="Shape 29"/>
          <p:cNvSpPr/>
          <p:nvPr/>
        </p:nvSpPr>
        <p:spPr>
          <a:xfrm>
            <a:off x="731044" y="4150444"/>
            <a:ext cx="7681912" cy="581025"/>
          </a:xfrm>
          <a:prstGeom prst="rect">
            <a:avLst/>
          </a:prstGeom>
          <a:ln/>
        </p:spPr>
      </p:sp>
      <p:sp>
        <p:nvSpPr>
          <p:cNvPr id="35" name="Text 30"/>
          <p:cNvSpPr/>
          <p:nvPr/>
        </p:nvSpPr>
        <p:spPr>
          <a:xfrm>
            <a:off x="731490" y="4259387"/>
            <a:ext cx="4582277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50" b="1" spc="-39" kern="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Know the room before you walk into it.</a:t>
            </a:r>
            <a:endParaRPr lang="en-US" sz="1550" dirty="0"/>
          </a:p>
        </p:txBody>
      </p:sp>
      <p:sp>
        <p:nvSpPr>
          <p:cNvPr id="36" name="Text 31"/>
          <p:cNvSpPr/>
          <p:nvPr/>
        </p:nvSpPr>
        <p:spPr>
          <a:xfrm>
            <a:off x="731490" y="4556447"/>
            <a:ext cx="922474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spcBef>
                <a:spcPts val="405"/>
              </a:spcBef>
              <a:buNone/>
            </a:pPr>
            <a:r>
              <a:rPr lang="en-US" sz="970" b="1" dirty="0">
                <a:solidFill>
                  <a:srgbClr val="F3C969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Context.SE</a:t>
            </a:r>
            <a:endParaRPr lang="en-US" sz="970" dirty="0"/>
          </a:p>
        </p:txBody>
      </p:sp>
      <p:sp>
        <p:nvSpPr>
          <p:cNvPr id="37" name="Text 32"/>
          <p:cNvSpPr/>
          <p:nvPr/>
        </p:nvSpPr>
        <p:spPr>
          <a:xfrm>
            <a:off x="4461450" y="4364459"/>
            <a:ext cx="3951059" cy="176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040" b="1" dirty="0">
                <a:solidFill>
                  <a:srgbClr val="14B8A6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demo that already knows what they’ll ask.</a:t>
            </a:r>
            <a:endParaRPr lang="en-US" sz="1040" dirty="0"/>
          </a:p>
        </p:txBody>
      </p:sp>
      <p:sp>
        <p:nvSpPr>
          <p:cNvPr id="38" name="Text 33"/>
          <p:cNvSpPr/>
          <p:nvPr/>
        </p:nvSpPr>
        <p:spPr>
          <a:xfrm>
            <a:off x="8009424" y="4625057"/>
            <a:ext cx="403086" cy="95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spcBef>
                <a:spcPts val="486"/>
              </a:spcBef>
              <a:buNone/>
            </a:pPr>
            <a:r>
              <a:rPr lang="en-US" sz="610" dirty="0">
                <a:solidFill>
                  <a:srgbClr val="94A3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/ 06</a:t>
            </a:r>
            <a:endParaRPr lang="en-US" sz="610" dirty="0"/>
          </a:p>
        </p:txBody>
      </p:sp>
      <p:pic>
        <p:nvPicPr>
          <p:cNvPr id="3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25418" y="2414364"/>
            <a:ext cx="2000250" cy="171450"/>
          </a:xfrm>
          <a:prstGeom prst="rect">
            <a:avLst/>
          </a:prstGeom>
        </p:spPr>
      </p:pic>
      <p:pic>
        <p:nvPicPr>
          <p:cNvPr id="4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1044" y="4150444"/>
            <a:ext cx="7681912" cy="5810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2026-08-30T14:12:42Z</dcterms:created>
  <dcterms:modified xsi:type="dcterms:W3CDTF">2026-08-30T14:12:42Z</dcterms:modified>
</cp:coreProperties>
</file>